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8" r:id="rId3"/>
    <p:sldId id="299" r:id="rId4"/>
    <p:sldId id="260" r:id="rId5"/>
    <p:sldId id="288" r:id="rId6"/>
    <p:sldId id="261" r:id="rId7"/>
    <p:sldId id="262" r:id="rId8"/>
    <p:sldId id="284" r:id="rId9"/>
    <p:sldId id="268" r:id="rId10"/>
    <p:sldId id="290" r:id="rId11"/>
    <p:sldId id="285" r:id="rId12"/>
    <p:sldId id="289" r:id="rId13"/>
    <p:sldId id="294" r:id="rId14"/>
    <p:sldId id="295" r:id="rId15"/>
    <p:sldId id="271" r:id="rId16"/>
    <p:sldId id="275" r:id="rId17"/>
    <p:sldId id="276" r:id="rId18"/>
    <p:sldId id="300" r:id="rId19"/>
    <p:sldId id="301" r:id="rId20"/>
  </p:sldIdLst>
  <p:sldSz cx="12192000" cy="6858000"/>
  <p:notesSz cx="6858000" cy="9144000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NikoshBAN" panose="02000000000000000000" pitchFamily="2" charset="0"/>
      <p:regular r:id="rId35"/>
    </p:embeddedFont>
    <p:embeddedFont>
      <p:font typeface="Book Antiqua" panose="020406020503050303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24DAA-E48D-4D6C-9F84-AAA83907AE5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3CB0-8C13-4C10-B139-620AA4FD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6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0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2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7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1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5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83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84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9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6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6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7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5AB0-146E-47EF-9F50-8564985F147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5D65-83DD-4DE8-9750-1276E0822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4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5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88646" y="3651315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2610935" y="669796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304849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147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4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2415" y="2062777"/>
            <a:ext cx="7771771" cy="27186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65" y="2062777"/>
            <a:ext cx="7771771" cy="2718652"/>
          </a:xfrm>
          <a:prstGeom prst="rect">
            <a:avLst/>
          </a:prstGeom>
        </p:spPr>
      </p:pic>
      <p:grpSp>
        <p:nvGrpSpPr>
          <p:cNvPr id="452" name="Group 451"/>
          <p:cNvGrpSpPr/>
          <p:nvPr/>
        </p:nvGrpSpPr>
        <p:grpSpPr>
          <a:xfrm>
            <a:off x="3284737" y="2234726"/>
            <a:ext cx="5546491" cy="2558509"/>
            <a:chOff x="4029223" y="625785"/>
            <a:chExt cx="5546490" cy="25585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"/>
            <a:stretch/>
          </p:blipFill>
          <p:spPr>
            <a:xfrm>
              <a:off x="4105423" y="761134"/>
              <a:ext cx="5470290" cy="242316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89" r="94334" b="3889"/>
            <a:stretch/>
          </p:blipFill>
          <p:spPr>
            <a:xfrm>
              <a:off x="4029223" y="625785"/>
              <a:ext cx="304800" cy="609600"/>
            </a:xfrm>
            <a:prstGeom prst="rect">
              <a:avLst/>
            </a:prstGeom>
          </p:spPr>
        </p:pic>
      </p:grpSp>
      <p:grpSp>
        <p:nvGrpSpPr>
          <p:cNvPr id="451" name="Group 450"/>
          <p:cNvGrpSpPr/>
          <p:nvPr/>
        </p:nvGrpSpPr>
        <p:grpSpPr>
          <a:xfrm>
            <a:off x="3299979" y="2242695"/>
            <a:ext cx="5532120" cy="2542571"/>
            <a:chOff x="4739640" y="1620165"/>
            <a:chExt cx="5532120" cy="254257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"/>
            <a:stretch/>
          </p:blipFill>
          <p:spPr>
            <a:xfrm>
              <a:off x="4800600" y="1781440"/>
              <a:ext cx="5471160" cy="238129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89" r="94334" b="3889"/>
            <a:stretch/>
          </p:blipFill>
          <p:spPr>
            <a:xfrm>
              <a:off x="4739640" y="1620165"/>
              <a:ext cx="304800" cy="6096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126349" y="4081398"/>
            <a:ext cx="2814987" cy="998178"/>
            <a:chOff x="4554910" y="2456126"/>
            <a:chExt cx="2814986" cy="998178"/>
          </a:xfrm>
        </p:grpSpPr>
        <p:sp>
          <p:nvSpPr>
            <p:cNvPr id="2" name="TextBox 1"/>
            <p:cNvSpPr txBox="1"/>
            <p:nvPr/>
          </p:nvSpPr>
          <p:spPr>
            <a:xfrm>
              <a:off x="5117585" y="2869529"/>
              <a:ext cx="22523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লোহার পাইপ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4554910" y="2456126"/>
              <a:ext cx="1266770" cy="48271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90843" y="5666791"/>
            <a:ext cx="10902459" cy="61555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>
                <a:latin typeface="NikoshBAN" panose="02000000000000000000" pitchFamily="2" charset="0"/>
                <a:cs typeface="NikoshBAN" panose="02000000000000000000" pitchFamily="2" charset="0"/>
              </a:rPr>
              <a:t>বেলনাকার </a:t>
            </a:r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চোঙের উপর অন্তরিত তামার তারকে পেঁচিয়ে সলিনয়েড তৈরী করা হয়।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018" y="503636"/>
            <a:ext cx="4289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সলিনয়েড তৈরীর পদ্ধতিঃ</a:t>
            </a:r>
            <a:endParaRPr lang="en-US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24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112E-17 -2.59259E-6 L 1.02057 -2.59259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91679 -2.59259E-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4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3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1202" y="5073367"/>
            <a:ext cx="10018420" cy="1200329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সরবরাহকৃত উপকরণগুলো দিয়ে একটি বর্তনী তৈরী কর এবং তড়িৎ প্রবাহের চৌম্বক ক্রিয়া ব্যাখ্যা কর।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97518" y="711910"/>
            <a:ext cx="3613719" cy="10645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6600" dirty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89" y="2244146"/>
            <a:ext cx="1248491" cy="24285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60695" y="2193671"/>
            <a:ext cx="1246639" cy="2644133"/>
            <a:chOff x="4242006" y="2108081"/>
            <a:chExt cx="1192945" cy="30812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6" t="43933" r="63960" b="37796"/>
            <a:stretch/>
          </p:blipFill>
          <p:spPr>
            <a:xfrm>
              <a:off x="4242006" y="2909761"/>
              <a:ext cx="1192945" cy="227955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 rot="4356054">
              <a:off x="4042799" y="2627560"/>
              <a:ext cx="1695879" cy="656921"/>
              <a:chOff x="3270209" y="1084437"/>
              <a:chExt cx="1785062" cy="36931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270209" y="1084437"/>
                <a:ext cx="1785062" cy="369315"/>
                <a:chOff x="5895120" y="2148208"/>
                <a:chExt cx="2287109" cy="706722"/>
              </a:xfrm>
            </p:grpSpPr>
            <p:sp>
              <p:nvSpPr>
                <p:cNvPr id="31" name="Isosceles Triangle 30"/>
                <p:cNvSpPr/>
                <p:nvPr/>
              </p:nvSpPr>
              <p:spPr>
                <a:xfrm rot="16200000">
                  <a:off x="6117270" y="1926058"/>
                  <a:ext cx="706722" cy="115102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 rot="5400000">
                  <a:off x="7288564" y="1931231"/>
                  <a:ext cx="636310" cy="1151021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 rot="16034130">
                <a:off x="3640190" y="947633"/>
                <a:ext cx="274412" cy="641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N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034130">
                <a:off x="4445355" y="949858"/>
                <a:ext cx="260096" cy="641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S</a:t>
                </a:r>
                <a:endPara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8491635" y="2811496"/>
            <a:ext cx="2852160" cy="1970153"/>
            <a:chOff x="7060076" y="2830154"/>
            <a:chExt cx="2852160" cy="19701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2" b="84713"/>
            <a:stretch/>
          </p:blipFill>
          <p:spPr>
            <a:xfrm>
              <a:off x="7060076" y="3427552"/>
              <a:ext cx="2852160" cy="50140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33" b="44746"/>
            <a:stretch/>
          </p:blipFill>
          <p:spPr>
            <a:xfrm>
              <a:off x="7060076" y="4295701"/>
              <a:ext cx="2852160" cy="50460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33" b="44746"/>
            <a:stretch/>
          </p:blipFill>
          <p:spPr>
            <a:xfrm>
              <a:off x="7060076" y="4010976"/>
              <a:ext cx="2852160" cy="50460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33" b="44746"/>
            <a:stretch/>
          </p:blipFill>
          <p:spPr>
            <a:xfrm>
              <a:off x="7060076" y="3726251"/>
              <a:ext cx="2852160" cy="50460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2" b="84713"/>
            <a:stretch/>
          </p:blipFill>
          <p:spPr>
            <a:xfrm>
              <a:off x="7060076" y="3128853"/>
              <a:ext cx="2852160" cy="50140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02" b="84713"/>
            <a:stretch/>
          </p:blipFill>
          <p:spPr>
            <a:xfrm>
              <a:off x="7060076" y="2830154"/>
              <a:ext cx="2852160" cy="50140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43525" y="3453051"/>
            <a:ext cx="13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ব্যাটারী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48371" y="3422570"/>
            <a:ext cx="135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কম্পাস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54976" y="3497501"/>
            <a:ext cx="188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সংযোগ তার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80" y="410132"/>
            <a:ext cx="1726593" cy="17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2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9101" y="1469680"/>
            <a:ext cx="7223852" cy="155577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7126015" y="2806262"/>
            <a:ext cx="0" cy="2286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18" y="1734932"/>
            <a:ext cx="3378661" cy="123210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92946" y="4619061"/>
            <a:ext cx="848173" cy="455931"/>
            <a:chOff x="5892945" y="4619059"/>
            <a:chExt cx="848173" cy="455931"/>
          </a:xfrm>
        </p:grpSpPr>
        <p:grpSp>
          <p:nvGrpSpPr>
            <p:cNvPr id="8" name="Group 7"/>
            <p:cNvGrpSpPr/>
            <p:nvPr/>
          </p:nvGrpSpPr>
          <p:grpSpPr>
            <a:xfrm rot="20766450">
              <a:off x="6140424" y="4619059"/>
              <a:ext cx="600694" cy="407043"/>
              <a:chOff x="6255204" y="4614082"/>
              <a:chExt cx="600694" cy="407043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V="1">
                <a:off x="6255204" y="4751043"/>
                <a:ext cx="532847" cy="270082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6683990" y="4614082"/>
                <a:ext cx="171908" cy="219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5892945" y="5074990"/>
              <a:ext cx="31583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Isosceles Triangle 20"/>
          <p:cNvSpPr/>
          <p:nvPr/>
        </p:nvSpPr>
        <p:spPr>
          <a:xfrm rot="10800000">
            <a:off x="6959747" y="4371167"/>
            <a:ext cx="332536" cy="4070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673658" y="4943095"/>
            <a:ext cx="474545" cy="219257"/>
            <a:chOff x="6673657" y="4943093"/>
            <a:chExt cx="474545" cy="21925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689364" y="5076495"/>
              <a:ext cx="458838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673657" y="4943093"/>
              <a:ext cx="171908" cy="2192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 rot="1631059">
            <a:off x="5840695" y="4767822"/>
            <a:ext cx="1068675" cy="350542"/>
            <a:chOff x="5861344" y="4624971"/>
            <a:chExt cx="1068674" cy="350542"/>
          </a:xfrm>
        </p:grpSpPr>
        <p:cxnSp>
          <p:nvCxnSpPr>
            <p:cNvPr id="31" name="Straight Connector 30"/>
            <p:cNvCxnSpPr/>
            <p:nvPr/>
          </p:nvCxnSpPr>
          <p:spPr>
            <a:xfrm rot="19968941" flipV="1">
              <a:off x="5861344" y="4975103"/>
              <a:ext cx="980979" cy="41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6697465" y="4624971"/>
              <a:ext cx="232553" cy="226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00" y="447439"/>
            <a:ext cx="6494897" cy="35309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0555" r="4970" b="5776"/>
          <a:stretch/>
        </p:blipFill>
        <p:spPr>
          <a:xfrm rot="10800000">
            <a:off x="3837262" y="4751045"/>
            <a:ext cx="2096815" cy="603357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3941381" y="2822029"/>
            <a:ext cx="0" cy="231753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285" y="5381547"/>
            <a:ext cx="10163916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সলিনয়েডের ভিতর লোহার কোন দন্ড ঢুকানো হলে দন্ডটি চুম্বকে পরিণত হবে।</a:t>
            </a:r>
          </a:p>
          <a:p>
            <a:pPr algn="ctr"/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 বন্ধ করলে দন্ডটি আর চুম্বক থাকবে না।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3210" y="1928110"/>
            <a:ext cx="458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N                                     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1533" y="5381547"/>
            <a:ext cx="9705083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400" dirty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 চালনা করা হলে অধিকাংশ বলরেখা কয়েলের কেন্দ্রে ঘনীভূত হবে। যা অনেকটা দন্ড চুম্বকের ক্ষেত্রের মত হবে। ইহাই সলিনয়েড।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4821" y="5609321"/>
            <a:ext cx="10478511" cy="61555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যে পদ্ধতিতে লোহার দন্ডটি চুম্বকে পরিণত হয়েছে তাকে বলা হয় তাড়িত চৌম্বক।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0800000" flipV="1">
            <a:off x="3751419" y="4098964"/>
            <a:ext cx="379925" cy="4265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87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9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67656 2.22222E-6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" grpId="0"/>
      <p:bldP spid="27" grpId="0" animBg="1"/>
      <p:bldP spid="27" grpId="1" animBg="1"/>
      <p:bldP spid="37" grpId="0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/>
          <a:stretch/>
        </p:blipFill>
        <p:spPr>
          <a:xfrm>
            <a:off x="327531" y="1210565"/>
            <a:ext cx="5721247" cy="155577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283535" y="2587894"/>
            <a:ext cx="0" cy="2286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38" y="1516564"/>
            <a:ext cx="3378661" cy="1232106"/>
          </a:xfrm>
          <a:prstGeom prst="rect">
            <a:avLst/>
          </a:prstGeom>
        </p:spPr>
      </p:pic>
      <p:sp>
        <p:nvSpPr>
          <p:cNvPr id="21" name="Isosceles Triangle 20"/>
          <p:cNvSpPr/>
          <p:nvPr/>
        </p:nvSpPr>
        <p:spPr>
          <a:xfrm rot="10800000" flipV="1">
            <a:off x="5134919" y="3981734"/>
            <a:ext cx="297232" cy="43718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831178" y="4724727"/>
            <a:ext cx="474545" cy="219257"/>
            <a:chOff x="6673657" y="4943093"/>
            <a:chExt cx="474545" cy="21925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689364" y="5076495"/>
              <a:ext cx="458838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673657" y="4943093"/>
              <a:ext cx="171908" cy="2192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720" y="229069"/>
            <a:ext cx="6494897" cy="3530935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2098901" y="2603661"/>
            <a:ext cx="0" cy="231753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0800000">
            <a:off x="1430730" y="1627799"/>
            <a:ext cx="458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N                                     S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9891" y="5512293"/>
            <a:ext cx="9231336" cy="61555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দিক পরিবর্তন করলে চুম্বকের মেরু বিপরীত হয়ে যাবে।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043498" y="4396759"/>
            <a:ext cx="848173" cy="455931"/>
            <a:chOff x="5892945" y="4619059"/>
            <a:chExt cx="848173" cy="455931"/>
          </a:xfrm>
        </p:grpSpPr>
        <p:grpSp>
          <p:nvGrpSpPr>
            <p:cNvPr id="38" name="Group 37"/>
            <p:cNvGrpSpPr/>
            <p:nvPr/>
          </p:nvGrpSpPr>
          <p:grpSpPr>
            <a:xfrm rot="20766450">
              <a:off x="6140424" y="4619059"/>
              <a:ext cx="600694" cy="407043"/>
              <a:chOff x="6255204" y="4614082"/>
              <a:chExt cx="600694" cy="407043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6255204" y="4751043"/>
                <a:ext cx="532847" cy="270082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6683990" y="4614082"/>
                <a:ext cx="171908" cy="219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5892945" y="5074990"/>
              <a:ext cx="31583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rot="1631059">
            <a:off x="3995713" y="4531877"/>
            <a:ext cx="1068675" cy="350542"/>
            <a:chOff x="5861344" y="4624971"/>
            <a:chExt cx="1068674" cy="350542"/>
          </a:xfrm>
        </p:grpSpPr>
        <p:cxnSp>
          <p:nvCxnSpPr>
            <p:cNvPr id="43" name="Straight Connector 42"/>
            <p:cNvCxnSpPr/>
            <p:nvPr/>
          </p:nvCxnSpPr>
          <p:spPr>
            <a:xfrm rot="19968941" flipV="1">
              <a:off x="5861344" y="4975103"/>
              <a:ext cx="980979" cy="41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6697465" y="4624971"/>
              <a:ext cx="232553" cy="226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2098901" y="4902836"/>
            <a:ext cx="45883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0555" r="4970" b="5776"/>
          <a:stretch/>
        </p:blipFill>
        <p:spPr>
          <a:xfrm>
            <a:off x="2172990" y="4531676"/>
            <a:ext cx="2096815" cy="603357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 rot="181668" flipV="1">
            <a:off x="1908938" y="4021392"/>
            <a:ext cx="379925" cy="4265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09737" y="5382277"/>
            <a:ext cx="10478511" cy="113877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সলিনয়েডের ভিতর লোহার দন্ড ঢুকানোর ফলে যে চৌম্বক ক্ষেত্র সৃষ্টি হয়েছে তা সলিনয়েডের চৌম্বক ক্ষেত্র অপেক্ষা অধিক শক্তিশালী।</a:t>
            </a:r>
            <a:endParaRPr lang="en-US" sz="3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1679" y="1005591"/>
            <a:ext cx="41625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চুম্বকের প্রাবল্য বৃদ্ধির উপায়ঃ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0737" y="1985567"/>
            <a:ext cx="307406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১) তড়িৎ প্রবাহ বাড়িয়ে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20085" y="3464977"/>
            <a:ext cx="788471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দন্ডটিকে U এর মত বাঁকিয়ে মেরুদ্বয়কে আরও কাছে এনে।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51439" y="2716768"/>
            <a:ext cx="486280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২) সলিনয়েডের পেঁচের সংখ্যা বাড়িয়ে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0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9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/>
      <p:bldP spid="25" grpId="0" animBg="1"/>
      <p:bldP spid="25" grpId="1" animBg="1"/>
      <p:bldP spid="47" grpId="0" animBg="1"/>
      <p:bldP spid="47" grpId="1" animBg="1"/>
      <p:bldP spid="27" grpId="0" animBg="1"/>
      <p:bldP spid="27" grpId="1" animBg="1"/>
      <p:bldP spid="28" grpId="0" animBg="1"/>
      <p:bldP spid="29" grpId="0" animBg="1"/>
      <p:bldP spid="31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84783" y="1052744"/>
            <a:ext cx="3643519" cy="10645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</a:t>
            </a:r>
            <a:r>
              <a:rPr lang="bn-BD" sz="6600" dirty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848" y="3623594"/>
            <a:ext cx="11444825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bn-BD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তাড়িত চৌম্বকের প্রাবল্য কীভাবে বৃদ্ধি করা যায় তা ব্যাখ্যা কর।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26" y="671827"/>
            <a:ext cx="2539657" cy="21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22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 flipH="1">
            <a:off x="532263" y="423986"/>
            <a:ext cx="11027391" cy="5994399"/>
          </a:xfrm>
          <a:prstGeom prst="rect">
            <a:avLst/>
          </a:prstGeom>
          <a:blipFill dpi="0" rotWithShape="1">
            <a:blip r:embed="rId2">
              <a:alphaModFix amt="44000"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n-BD" sz="4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sz="4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sz="4400" b="1" spc="50" smtClean="0">
              <a:ln w="11430"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sz="4400" b="1" spc="50" smtClean="0">
              <a:ln w="11430"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0455" y="4270761"/>
            <a:ext cx="410752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bn-BD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চৌম্বক বলরেখা কী </a:t>
            </a:r>
            <a:r>
              <a:rPr lang="bn-BD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8093" y="2887512"/>
            <a:ext cx="3129883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38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bn-BD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সলিনয়েড কী?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3009" y="516182"/>
            <a:ext cx="5463515" cy="143544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bn-BD" sz="16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16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1919" y="3378602"/>
            <a:ext cx="7963240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bn-BD" sz="3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সলিনয়েডের পেচেঁর সংখ্যা কমালে চৌম্বক প্রাবল্যের কীরূপ পরিবর্তন হবে?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3327" y="2887512"/>
            <a:ext cx="3506327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bn-BD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চৌম্বক ক্ষেত্র কী?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81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C -0.00079 -0.04259 -0.00261 -0.08264 -0.01498 -0.08796 C -0.02917 -0.09282 -0.03803 -0.05555 -0.04727 -0.01643 C -0.05847 0.02686 -0.0681 0.07037 -0.08386 0.06482 C -0.09831 0.05996 -0.09792 0.01343 -0.09922 -0.03426 C -0.09792 -0.07615 -0.09987 -0.11736 -0.11407 -0.12222 C -0.12657 -0.12639 -0.1375 -0.09004 -0.14649 -0.05069 C -0.15599 -0.00671 -0.16732 0.03611 -0.18151 0.03102 C -0.19558 0.02639 -0.19675 -0.06805 -0.19675 -0.06759 C -0.19701 -0.11041 -0.1974 -0.15092 -0.21159 -0.15578 C -0.22566 -0.16064 -0.23464 -0.12361 -0.24349 -0.08402 C -0.25521 -0.04097 -0.26485 0.00232 -0.2806 -0.00301 C -0.2948 -0.0081 -0.29441 -0.05463 -0.29428 -0.10162 C -0.2961 -0.14467 -0.29662 -0.18518 -0.31068 -0.19004 C -0.32318 -0.19444 -0.33373 -0.15902 -0.3431 -0.11851 C -0.35261 -0.07476 -0.36394 -0.03194 -0.37813 -0.0368 C -0.39219 -0.04166 -0.39193 -0.08819 -0.39323 -0.13588 " pathEditMode="relative" rAng="660000" ptsTypes="AAAAAAA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C -0.00456 -0.01899 -0.01068 -0.03704 -0.02266 -0.03704 C -0.0362 -0.03704 -0.04076 -0.01899 -0.04532 4.81481E-6 C -0.05131 0.02106 -0.05586 0.04189 -0.07097 0.04189 C -0.08464 0.04189 -0.08907 0.02106 -0.09519 4.81481E-6 C -0.09818 -0.01899 -0.10417 -0.03704 -0.11784 -0.03704 C -0.12982 -0.03704 -0.13581 -0.01899 -0.14037 4.81481E-6 C -0.14492 0.02106 -0.15104 0.04189 -0.16459 0.04189 C -0.17813 0.04189 -0.18867 4.81481E-6 -0.18867 0.00023 C -0.19323 -0.01899 -0.19779 -0.03704 -0.21133 -0.03704 C -0.22487 -0.03704 -0.22943 -0.01899 -0.23399 4.81481E-6 C -0.23998 0.02106 -0.24453 0.04189 -0.25964 0.04189 C -0.27331 0.04189 -0.27774 0.02106 -0.28229 4.81481E-6 C -0.28841 -0.01899 -0.29284 -0.03704 -0.30651 -0.03704 C -0.31849 -0.03704 -0.32448 -0.01899 -0.32904 4.81481E-6 C -0.3336 0.02106 -0.33972 0.04189 -0.35326 0.04189 C -0.3668 0.04189 -0.37136 0.02106 -0.37735 4.81481E-6 " pathEditMode="relative" rAng="0" ptsTypes="AAAAAAAAA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76 -0.19792 C 0.03516 -0.21575 0.02644 -0.22917 0.01576 -0.22338 C 0.00274 -0.22014 -0.00013 -0.20093 -0.00117 -0.18287 C -0.0056 -0.15857 -0.00716 -0.13797 -0.02122 -0.13264 C -0.03294 -0.12709 -0.04075 -0.1463 -0.04856 -0.16505 C -0.05351 -0.18125 -0.06145 -0.19769 -0.07422 -0.19237 C -0.08567 -0.18727 -0.0888 -0.16875 -0.09114 -0.14885 C -0.09349 -0.12616 -0.09622 -0.10325 -0.10937 -0.09862 C -0.12252 -0.09306 -0.13593 -0.13079 -0.13619 -0.13102 C -0.1427 -0.14792 -0.14895 -0.16436 -0.16276 -0.1588 C -0.175 -0.15487 -0.17721 -0.13519 -0.17929 -0.11528 C -0.18216 -0.09237 -0.1845 -0.07037 -0.1983 -0.06436 C -0.21132 -0.06019 -0.2177 -0.07801 -0.22474 -0.09723 C -0.23255 -0.11389 -0.23893 -0.1301 -0.25169 -0.1257 C -0.26276 -0.1213 -0.26614 -0.10162 -0.26849 -0.08172 C -0.27057 -0.05926 -0.27317 -0.03519 -0.28632 -0.03102 C -0.29922 -0.02639 -0.30586 -0.04468 -0.31393 -0.06412 " pathEditMode="relative" rAng="20880000" ptsTypes="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12 -0.14352 C 0.02135 -0.15092 0.00859 -0.1537 0.00442 -0.14467 C -0.00209 -0.13171 0.00312 -0.11481 0.00911 -0.09768 C 0.01601 -0.07986 0.02291 -0.06111 0.01575 -0.04861 C 0.00989 -0.03403 -0.00157 -0.04352 -0.01277 -0.05347 C -0.02318 -0.0625 -0.03282 -0.06805 -0.0392 -0.05509 C -0.04636 -0.0419 -0.04063 -0.02523 -0.03477 -0.00764 C -0.02761 0.01019 -0.02084 0.02709 -0.02774 0.0419 C -0.03451 0.05556 -0.05638 0.03519 -0.05638 0.03681 C -0.06667 0.02871 -0.07696 0.02084 -0.08347 0.03334 C -0.08998 0.04769 -0.08438 0.06482 -0.07683 0.07685 C -0.07188 0.09885 -0.06498 0.11829 -0.07136 0.13218 C -0.07826 0.14514 -0.08881 0.13681 -0.10079 0.12593 C -0.11055 0.11898 -0.12071 0.11088 -0.12735 0.12477 C -0.13125 0.13472 -0.1267 0.14954 -0.12019 0.16621 C -0.11381 0.18565 -0.10886 0.20625 -0.11368 0.21551 C -0.12019 0.2294 -0.13138 0.2213 -0.14193 0.21181 " pathEditMode="relative" rAng="18660000" ptsTypes="AAAAAAAAAAAAA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2" animBg="1"/>
      <p:bldP spid="7" grpId="3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35704" y="1181572"/>
            <a:ext cx="3289109" cy="10645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7738" y="5286712"/>
            <a:ext cx="9075755" cy="1077218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প্রদর্শিত সহজলভ্য উপকরণসমূহ দিয়ে একটি সলিনয়েড তৈরী করবে এবং তার কার্যক্রম লিখে আনবে।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6233">
            <a:off x="1762134" y="3437216"/>
            <a:ext cx="2017434" cy="121169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91365" y="2994472"/>
            <a:ext cx="650707" cy="2161265"/>
            <a:chOff x="4671988" y="2679405"/>
            <a:chExt cx="762983" cy="2724790"/>
          </a:xfrm>
        </p:grpSpPr>
        <p:sp>
          <p:nvSpPr>
            <p:cNvPr id="10" name="Oval 9"/>
            <p:cNvSpPr/>
            <p:nvPr/>
          </p:nvSpPr>
          <p:spPr>
            <a:xfrm>
              <a:off x="4671988" y="2679405"/>
              <a:ext cx="762983" cy="166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4858600" y="4428903"/>
              <a:ext cx="409501" cy="975292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8602" y="2777840"/>
              <a:ext cx="409500" cy="165106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79" y="2857542"/>
            <a:ext cx="1768656" cy="22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1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328"/>
            <a:ext cx="4850238" cy="3617672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965617" y="843064"/>
            <a:ext cx="2488369" cy="17754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943601" y="1524000"/>
            <a:ext cx="4191000" cy="1652418"/>
          </a:xfrm>
          <a:prstGeom prst="wedgeRectCallout">
            <a:avLst>
              <a:gd name="adj1" fmla="val -122123"/>
              <a:gd name="adj2" fmla="val 99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7271" y="1636934"/>
            <a:ext cx="4007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1787" y="982230"/>
            <a:ext cx="2362199" cy="2509736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550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0275" y="1066800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আল্লাহ্‌ আমাদের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উ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পর সহায় হউন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আজ এ পর্যন্তই</a:t>
            </a:r>
          </a:p>
          <a:p>
            <a:pPr lvl="0">
              <a:defRPr/>
            </a:pP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            </a:t>
            </a:r>
            <a:r>
              <a:rPr lang="en-US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  </a:t>
            </a:r>
            <a:r>
              <a:rPr lang="bn-IN" sz="4400" b="1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NikoshBAN" pitchFamily="2" charset="0"/>
              </a:rPr>
              <a:t>খোদা হাফেজ</a:t>
            </a:r>
            <a:endParaRPr lang="en-US" sz="44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9568"/>
            <a:ext cx="798195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0" y="596428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5014125" y="352691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09198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3054696" y="3013601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9138" y="3257244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bn-IN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দ্বাদশ </a:t>
            </a:r>
            <a:r>
              <a:rPr lang="en-US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bn-IN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চতুর্থ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8" y="1499430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3367047" y="4570087"/>
            <a:ext cx="481666" cy="906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48" y="1611200"/>
            <a:ext cx="1130043" cy="15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45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904002" y="4926232"/>
            <a:ext cx="2509213" cy="1714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497140" y="4889359"/>
            <a:ext cx="1716107" cy="21105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-1120663" y="2907745"/>
            <a:ext cx="4171452" cy="1985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9218611" y="2907745"/>
            <a:ext cx="4171451" cy="1985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037245" y="924413"/>
            <a:ext cx="10366361" cy="23239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43933" r="63960" b="37796"/>
          <a:stretch/>
        </p:blipFill>
        <p:spPr>
          <a:xfrm>
            <a:off x="2935113" y="1075931"/>
            <a:ext cx="1192945" cy="2279551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 rot="4356054">
            <a:off x="2735906" y="793730"/>
            <a:ext cx="1695879" cy="656921"/>
            <a:chOff x="3270209" y="1084437"/>
            <a:chExt cx="1785062" cy="369315"/>
          </a:xfrm>
        </p:grpSpPr>
        <p:grpSp>
          <p:nvGrpSpPr>
            <p:cNvPr id="91" name="Group 90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94" name="Isosceles Triangle 93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 rot="16034130">
              <a:off x="3640190" y="993154"/>
              <a:ext cx="274412" cy="55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6034130">
              <a:off x="4445355" y="995378"/>
              <a:ext cx="260096" cy="55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43933" r="63960" b="37796"/>
          <a:stretch/>
        </p:blipFill>
        <p:spPr>
          <a:xfrm>
            <a:off x="8179064" y="1013473"/>
            <a:ext cx="1192945" cy="2279551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 rot="4356054">
            <a:off x="8139772" y="655199"/>
            <a:ext cx="1783174" cy="1009680"/>
            <a:chOff x="3280776" y="785897"/>
            <a:chExt cx="1775034" cy="659821"/>
          </a:xfrm>
        </p:grpSpPr>
        <p:grpSp>
          <p:nvGrpSpPr>
            <p:cNvPr id="98" name="Group 97"/>
            <p:cNvGrpSpPr/>
            <p:nvPr/>
          </p:nvGrpSpPr>
          <p:grpSpPr>
            <a:xfrm>
              <a:off x="3280776" y="1076403"/>
              <a:ext cx="1775034" cy="369315"/>
              <a:chOff x="5908656" y="2132837"/>
              <a:chExt cx="2274260" cy="706723"/>
            </a:xfrm>
          </p:grpSpPr>
          <p:sp>
            <p:nvSpPr>
              <p:cNvPr id="101" name="Isosceles Triangle 100"/>
              <p:cNvSpPr/>
              <p:nvPr/>
            </p:nvSpPr>
            <p:spPr>
              <a:xfrm rot="16200000">
                <a:off x="6130806" y="1910687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Isosceles Triangle 101"/>
              <p:cNvSpPr/>
              <p:nvPr/>
            </p:nvSpPr>
            <p:spPr>
              <a:xfrm rot="5400000">
                <a:off x="7254045" y="1910688"/>
                <a:ext cx="706722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 rot="16034130">
              <a:off x="3631249" y="850656"/>
              <a:ext cx="616641" cy="52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6034130">
              <a:off x="4424964" y="833801"/>
              <a:ext cx="616640" cy="52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5274580" y="4921289"/>
            <a:ext cx="2979433" cy="1714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8435" r="2351" b="4091"/>
          <a:stretch/>
        </p:blipFill>
        <p:spPr>
          <a:xfrm>
            <a:off x="3404688" y="4324436"/>
            <a:ext cx="2508825" cy="1402338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8086539" y="4138603"/>
            <a:ext cx="1242595" cy="648595"/>
            <a:chOff x="6084713" y="3154884"/>
            <a:chExt cx="1242594" cy="648595"/>
          </a:xfrm>
          <a:solidFill>
            <a:schemeClr val="accent6">
              <a:lumMod val="50000"/>
            </a:schemeClr>
          </a:solidFill>
        </p:grpSpPr>
        <p:sp>
          <p:nvSpPr>
            <p:cNvPr id="113" name="Rectangle 112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924175" y="3154884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 rot="2097729">
            <a:off x="8378401" y="4511050"/>
            <a:ext cx="1242595" cy="648595"/>
            <a:chOff x="6084713" y="3154884"/>
            <a:chExt cx="1242594" cy="648595"/>
          </a:xfrm>
          <a:solidFill>
            <a:schemeClr val="accent6">
              <a:lumMod val="50000"/>
            </a:schemeClr>
          </a:solidFill>
        </p:grpSpPr>
        <p:sp>
          <p:nvSpPr>
            <p:cNvPr id="117" name="Rectangle 116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924175" y="3154884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Oval 119"/>
          <p:cNvSpPr/>
          <p:nvPr/>
        </p:nvSpPr>
        <p:spPr>
          <a:xfrm>
            <a:off x="3140511" y="4887178"/>
            <a:ext cx="247823" cy="29000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/>
          <p:cNvGrpSpPr/>
          <p:nvPr/>
        </p:nvGrpSpPr>
        <p:grpSpPr>
          <a:xfrm>
            <a:off x="3797878" y="1506801"/>
            <a:ext cx="5531255" cy="2166982"/>
            <a:chOff x="1401432" y="903539"/>
            <a:chExt cx="5531255" cy="2166982"/>
          </a:xfrm>
        </p:grpSpPr>
        <p:sp>
          <p:nvSpPr>
            <p:cNvPr id="206" name="TextBox 205"/>
            <p:cNvSpPr txBox="1"/>
            <p:nvPr/>
          </p:nvSpPr>
          <p:spPr>
            <a:xfrm>
              <a:off x="1986308" y="1993303"/>
              <a:ext cx="494637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 চুম্বক শলাকা যা সর্বদা </a:t>
              </a:r>
              <a:endParaRPr lang="bn-BD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উত্তর-দক্ষিণ দিক বরাবর অবস্থান করে</a:t>
              </a:r>
              <a:endParaRPr lang="en-US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 flipV="1">
              <a:off x="3799658" y="903539"/>
              <a:ext cx="2280604" cy="108178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/>
            <p:nvPr/>
          </p:nvCxnSpPr>
          <p:spPr>
            <a:xfrm flipH="1" flipV="1">
              <a:off x="1401432" y="942301"/>
              <a:ext cx="2466959" cy="104647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/>
        </p:nvGrpSpPr>
        <p:grpSpPr>
          <a:xfrm>
            <a:off x="9608548" y="3694996"/>
            <a:ext cx="1651379" cy="971992"/>
            <a:chOff x="2298814" y="2369111"/>
            <a:chExt cx="2088555" cy="1045681"/>
          </a:xfrm>
        </p:grpSpPr>
        <p:sp>
          <p:nvSpPr>
            <p:cNvPr id="213" name="TextBox 212"/>
            <p:cNvSpPr txBox="1"/>
            <p:nvPr/>
          </p:nvSpPr>
          <p:spPr>
            <a:xfrm>
              <a:off x="2436063" y="2369111"/>
              <a:ext cx="1951306" cy="629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চাবি/সুইচ</a:t>
              </a:r>
              <a:endParaRPr lang="en-US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215" name="Straight Arrow Connector 214"/>
            <p:cNvCxnSpPr/>
            <p:nvPr/>
          </p:nvCxnSpPr>
          <p:spPr>
            <a:xfrm flipH="1">
              <a:off x="2298814" y="2901556"/>
              <a:ext cx="944308" cy="51323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/>
        </p:nvGrpSpPr>
        <p:grpSpPr>
          <a:xfrm>
            <a:off x="1707629" y="3588215"/>
            <a:ext cx="1883759" cy="761910"/>
            <a:chOff x="2436063" y="2369111"/>
            <a:chExt cx="2382454" cy="819672"/>
          </a:xfrm>
        </p:grpSpPr>
        <p:sp>
          <p:nvSpPr>
            <p:cNvPr id="218" name="TextBox 217"/>
            <p:cNvSpPr txBox="1"/>
            <p:nvPr/>
          </p:nvSpPr>
          <p:spPr>
            <a:xfrm>
              <a:off x="2436063" y="2369111"/>
              <a:ext cx="1951306" cy="629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ব্যাটারি</a:t>
              </a:r>
              <a:endParaRPr lang="en-US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219" name="Straight Arrow Connector 218"/>
            <p:cNvCxnSpPr/>
            <p:nvPr/>
          </p:nvCxnSpPr>
          <p:spPr>
            <a:xfrm>
              <a:off x="3740557" y="2624267"/>
              <a:ext cx="1077960" cy="56451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054040" y="5798729"/>
            <a:ext cx="683113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ঘটনাটি দেখে কী বুঝতে পারলে?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13163" y="5786230"/>
            <a:ext cx="9074439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প্রবাহিত করার ফলে কম্পাস কাটাটি একদিকে সরে যাচ্ছে।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20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-0.19154 -0.0044 L -0.19154 -0.5838 L 0.65664 -0.5838 L 0.65664 -0.00903 L -0.00026 0.00023 Z " pathEditMode="relative" rAng="0" ptsTypes="AAAAAA">
                                      <p:cBhvr>
                                        <p:cTn id="97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2921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3000000"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3000000">
                                      <p:cBhvr>
                                        <p:cTn id="10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2" grpId="0" animBg="1"/>
      <p:bldP spid="111" grpId="0" animBg="1"/>
      <p:bldP spid="120" grpId="0" animBg="1"/>
      <p:bldP spid="120" grpId="1" animBg="1"/>
      <p:bldP spid="2" grpId="0" animBg="1"/>
      <p:bldP spid="2" grpId="1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858282" y="5017672"/>
            <a:ext cx="2509213" cy="1714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451420" y="4980799"/>
            <a:ext cx="1716107" cy="21105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-1166383" y="2999185"/>
            <a:ext cx="4171452" cy="1985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9172891" y="2999185"/>
            <a:ext cx="4171451" cy="1985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91525" y="1015853"/>
            <a:ext cx="10366361" cy="23239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43933" r="63960" b="37796"/>
          <a:stretch/>
        </p:blipFill>
        <p:spPr>
          <a:xfrm>
            <a:off x="2889393" y="1167371"/>
            <a:ext cx="1192945" cy="2279551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 rot="4356054">
            <a:off x="2690186" y="885170"/>
            <a:ext cx="1695879" cy="656921"/>
            <a:chOff x="3270209" y="1084437"/>
            <a:chExt cx="1785062" cy="369315"/>
          </a:xfrm>
        </p:grpSpPr>
        <p:grpSp>
          <p:nvGrpSpPr>
            <p:cNvPr id="91" name="Group 90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94" name="Isosceles Triangle 93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 rot="16034130">
              <a:off x="3640190" y="993154"/>
              <a:ext cx="274412" cy="55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6034130">
              <a:off x="4445355" y="995378"/>
              <a:ext cx="260096" cy="55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43933" r="63960" b="37796"/>
          <a:stretch/>
        </p:blipFill>
        <p:spPr>
          <a:xfrm>
            <a:off x="8133344" y="1104913"/>
            <a:ext cx="1192945" cy="2279551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 rot="4356054">
            <a:off x="8015221" y="573213"/>
            <a:ext cx="1783174" cy="1009680"/>
            <a:chOff x="3280776" y="785897"/>
            <a:chExt cx="1775034" cy="659821"/>
          </a:xfrm>
        </p:grpSpPr>
        <p:grpSp>
          <p:nvGrpSpPr>
            <p:cNvPr id="98" name="Group 97"/>
            <p:cNvGrpSpPr/>
            <p:nvPr/>
          </p:nvGrpSpPr>
          <p:grpSpPr>
            <a:xfrm>
              <a:off x="3280776" y="1076403"/>
              <a:ext cx="1775034" cy="369315"/>
              <a:chOff x="5908656" y="2132837"/>
              <a:chExt cx="2274260" cy="706723"/>
            </a:xfrm>
          </p:grpSpPr>
          <p:sp>
            <p:nvSpPr>
              <p:cNvPr id="101" name="Isosceles Triangle 100"/>
              <p:cNvSpPr/>
              <p:nvPr/>
            </p:nvSpPr>
            <p:spPr>
              <a:xfrm rot="16200000">
                <a:off x="6130806" y="1910687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Isosceles Triangle 101"/>
              <p:cNvSpPr/>
              <p:nvPr/>
            </p:nvSpPr>
            <p:spPr>
              <a:xfrm rot="5400000">
                <a:off x="7254045" y="1910688"/>
                <a:ext cx="706722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 rot="16034130">
              <a:off x="3631249" y="850656"/>
              <a:ext cx="616641" cy="52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6034130">
              <a:off x="4424964" y="833801"/>
              <a:ext cx="616640" cy="52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5228859" y="5012729"/>
            <a:ext cx="2979433" cy="1714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8435" r="2351" b="4091"/>
          <a:stretch/>
        </p:blipFill>
        <p:spPr>
          <a:xfrm>
            <a:off x="3358968" y="4368578"/>
            <a:ext cx="2508825" cy="1402338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8040819" y="4230043"/>
            <a:ext cx="1242595" cy="648595"/>
            <a:chOff x="6084713" y="3154884"/>
            <a:chExt cx="1242594" cy="648595"/>
          </a:xfrm>
          <a:solidFill>
            <a:schemeClr val="accent6">
              <a:lumMod val="50000"/>
            </a:schemeClr>
          </a:solidFill>
        </p:grpSpPr>
        <p:sp>
          <p:nvSpPr>
            <p:cNvPr id="113" name="Rectangle 112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924175" y="3154884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 rot="2097729">
            <a:off x="8332681" y="4602490"/>
            <a:ext cx="1242595" cy="648595"/>
            <a:chOff x="6084713" y="3154884"/>
            <a:chExt cx="1242594" cy="648595"/>
          </a:xfrm>
          <a:solidFill>
            <a:schemeClr val="accent6">
              <a:lumMod val="50000"/>
            </a:schemeClr>
          </a:solidFill>
        </p:grpSpPr>
        <p:sp>
          <p:nvSpPr>
            <p:cNvPr id="117" name="Rectangle 116"/>
            <p:cNvSpPr/>
            <p:nvPr/>
          </p:nvSpPr>
          <p:spPr>
            <a:xfrm rot="19409971">
              <a:off x="6084713" y="3620508"/>
              <a:ext cx="1129693" cy="1829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924175" y="3154884"/>
              <a:ext cx="403132" cy="418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Oval 119"/>
          <p:cNvSpPr/>
          <p:nvPr/>
        </p:nvSpPr>
        <p:spPr>
          <a:xfrm>
            <a:off x="3110558" y="4978618"/>
            <a:ext cx="247823" cy="29000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3279" y="5805030"/>
            <a:ext cx="9102849" cy="64633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দিক পরিবর্তন করলে বিক্ষেপ বিপরীত দিকে হয়।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76063" y="5794422"/>
            <a:ext cx="7372924" cy="64633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দেখা গেল, চৌম্বকের উপর তড়িতের প্রভাব রয়েছে!!!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61645" y="3324198"/>
            <a:ext cx="9288385" cy="64633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পরিক্ষাটি করেন বিজ্ঞানী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হ্যান্স ক্রিস্চিয়ান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ওয়েরস্টেড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১৮২০ সালে।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5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-0.19153 -0.0044 L -0.19153 -0.5838 L 0.65665 -0.5838 L 0.65665 -0.00903 L -0.00026 0.00023 Z " pathEditMode="relative" rAng="0" ptsTypes="AAAAAA">
                                      <p:cBhvr>
                                        <p:cTn id="51" dur="3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2921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0">
                                      <p:cBhvr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3000000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2" grpId="0" animBg="1"/>
      <p:bldP spid="111" grpId="0" animBg="1"/>
      <p:bldP spid="120" grpId="0" animBg="1"/>
      <p:bldP spid="120" grpId="1" animBg="1"/>
      <p:bldP spid="2" grpId="0" animBg="1"/>
      <p:bldP spid="2" grpId="1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8822" y="610296"/>
            <a:ext cx="4783991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b="1" i="1" u="sng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আজকেরপাঠ</a:t>
            </a:r>
            <a:r>
              <a:rPr lang="bn-BD" sz="5400" b="1" i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???</a:t>
            </a:r>
            <a:endParaRPr lang="en-US" sz="5400" b="1" i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5074" y="1876636"/>
            <a:ext cx="6780628" cy="175432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তড়িতের চৌম্বক ক্রিয়া</a:t>
            </a:r>
          </a:p>
          <a:p>
            <a:pPr algn="ctr"/>
            <a:r>
              <a:rPr lang="bn-BD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Magnetic Effect of Current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63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2381" y="2921434"/>
            <a:ext cx="7682867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চৌম্বক ক্রিয়া ব্যাখ্যা করতে পারবে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1459" y="3878344"/>
            <a:ext cx="7781224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তাড়িতচুম্বক কী তা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করতে পারবে।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87" y="2145601"/>
            <a:ext cx="7560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 .................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4589" y="4825208"/>
            <a:ext cx="692287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চৌম্বক বলরেখা কী তা ব্যাখ্যা করতে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পারবে।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35795" y="702560"/>
            <a:ext cx="2835365" cy="10645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6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4590" y="5772072"/>
            <a:ext cx="858790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সলিনয়েড তৈরী করে এর কার্যক্রম বর্ণনা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902">
            <a:off x="390902" y="424654"/>
            <a:ext cx="2401279" cy="16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5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 animBg="1"/>
      <p:bldP spid="8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36" y="5373629"/>
            <a:ext cx="1438747" cy="462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5400000">
            <a:off x="4399749" y="2490352"/>
            <a:ext cx="1508718" cy="211016"/>
            <a:chOff x="2404314" y="5726295"/>
            <a:chExt cx="1508718" cy="211016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513788" y="5822278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 rot="5400000">
            <a:off x="5123196" y="2464718"/>
            <a:ext cx="513010" cy="451187"/>
            <a:chOff x="3000777" y="5370065"/>
            <a:chExt cx="513010" cy="451186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2091296" y="1841500"/>
            <a:ext cx="310962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7" y="2758272"/>
            <a:ext cx="613652" cy="85420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051001" y="5819104"/>
            <a:ext cx="1098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ব্যাটারি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74309" y="5924612"/>
            <a:ext cx="178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সংযোগ তার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90045" y="5940365"/>
            <a:ext cx="1592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চাবি/সুইচ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18" y="3116325"/>
            <a:ext cx="1507572" cy="4551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23573" y="5954012"/>
            <a:ext cx="178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শক্ত কাগজ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597918" y="5438305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091297" y="3371688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880618" y="5430857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092887" y="4191002"/>
            <a:ext cx="0" cy="150233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802138" y="4591452"/>
            <a:ext cx="2153293" cy="1870026"/>
            <a:chOff x="2759290" y="1450862"/>
            <a:chExt cx="2153293" cy="1870026"/>
          </a:xfrm>
        </p:grpSpPr>
        <p:sp>
          <p:nvSpPr>
            <p:cNvPr id="59" name="Rounded Rectangle 58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6374220" y="5851320"/>
            <a:ext cx="310962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 rot="5400000">
            <a:off x="4915038" y="4968193"/>
            <a:ext cx="1508718" cy="211016"/>
            <a:chOff x="2404314" y="5726295"/>
            <a:chExt cx="1508718" cy="211016"/>
          </a:xfrm>
        </p:grpSpPr>
        <p:cxnSp>
          <p:nvCxnSpPr>
            <p:cNvPr id="74" name="Straight Connector 73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3513788" y="5831803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 rot="5400000">
            <a:off x="5638486" y="4942559"/>
            <a:ext cx="513010" cy="451187"/>
            <a:chOff x="3000777" y="5370065"/>
            <a:chExt cx="513010" cy="451186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V="1">
            <a:off x="2129395" y="1841500"/>
            <a:ext cx="0" cy="1530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1067340" y="1538459"/>
            <a:ext cx="2153293" cy="1870026"/>
            <a:chOff x="2759290" y="1450862"/>
            <a:chExt cx="2153293" cy="1870026"/>
          </a:xfrm>
        </p:grpSpPr>
        <p:sp>
          <p:nvSpPr>
            <p:cNvPr id="84" name="Rounded Rectangle 83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3263109" y="5907395"/>
            <a:ext cx="178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লোহার গুড়া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3776726" y="5646199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902814" y="5660402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839770" y="5536853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3974928" y="5520042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4029334" y="5603158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151757" y="5616204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137087" y="5451039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274178" y="5504000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4328721" y="5613985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 flipH="1" flipV="1">
            <a:off x="4409803" y="5451038"/>
            <a:ext cx="125208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183113" y="5273068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flipH="1" flipV="1">
            <a:off x="4455828" y="5273067"/>
            <a:ext cx="125208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4028414" y="5353349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74438" y="5175378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flipH="1" flipV="1">
            <a:off x="4347155" y="5175377"/>
            <a:ext cx="125208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785397" y="5660402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3974041" y="5476898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020066" y="5298927"/>
            <a:ext cx="180927" cy="15870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flipH="1" flipV="1">
            <a:off x="4292781" y="5298926"/>
            <a:ext cx="125208" cy="21040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 rot="7803340">
            <a:off x="4915516" y="2487453"/>
            <a:ext cx="513010" cy="451187"/>
            <a:chOff x="3000777" y="5370065"/>
            <a:chExt cx="513010" cy="451186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V="1">
            <a:off x="2129395" y="1890750"/>
            <a:ext cx="0" cy="62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36782" y="3371688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06092" y="3779382"/>
            <a:ext cx="851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প্রবাহিত করার ফলে কম্পাসের কাটা একদিকে বিক্ষেপ দেয়।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 rot="5400000">
            <a:off x="2959082" y="1608038"/>
            <a:ext cx="392797" cy="463076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 rot="21331230">
            <a:off x="1391852" y="2062632"/>
            <a:ext cx="1538989" cy="689879"/>
            <a:chOff x="7169349" y="1388794"/>
            <a:chExt cx="1594258" cy="637097"/>
          </a:xfrm>
        </p:grpSpPr>
        <p:sp>
          <p:nvSpPr>
            <p:cNvPr id="92" name="Down Arrow 91"/>
            <p:cNvSpPr/>
            <p:nvPr/>
          </p:nvSpPr>
          <p:spPr>
            <a:xfrm rot="15623419">
              <a:off x="7719725" y="1574177"/>
              <a:ext cx="170519" cy="266330"/>
            </a:xfrm>
            <a:prstGeom prst="downArrow">
              <a:avLst>
                <a:gd name="adj1" fmla="val 0"/>
                <a:gd name="adj2" fmla="val 14275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95525">
              <a:off x="7169349" y="1388794"/>
              <a:ext cx="1594258" cy="637097"/>
              <a:chOff x="7217391" y="1344752"/>
              <a:chExt cx="1594258" cy="637097"/>
            </a:xfrm>
          </p:grpSpPr>
          <p:grpSp>
            <p:nvGrpSpPr>
              <p:cNvPr id="6" name="Group 5"/>
              <p:cNvGrpSpPr/>
              <p:nvPr/>
            </p:nvGrpSpPr>
            <p:grpSpPr>
              <a:xfrm rot="21301623">
                <a:off x="7217391" y="1344752"/>
                <a:ext cx="1594258" cy="637097"/>
                <a:chOff x="7217391" y="1344752"/>
                <a:chExt cx="1594258" cy="637097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 rot="236355">
                  <a:off x="7217391" y="1442854"/>
                  <a:ext cx="1594258" cy="538995"/>
                  <a:chOff x="1329701" y="2198794"/>
                  <a:chExt cx="1594258" cy="538995"/>
                </a:xfrm>
              </p:grpSpPr>
              <p:sp>
                <p:nvSpPr>
                  <p:cNvPr id="86" name="Oval 85"/>
                  <p:cNvSpPr/>
                  <p:nvPr/>
                </p:nvSpPr>
                <p:spPr>
                  <a:xfrm rot="21232795">
                    <a:off x="1329701" y="2198794"/>
                    <a:ext cx="1594258" cy="538995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 rot="21232795">
                    <a:off x="1562495" y="2298960"/>
                    <a:ext cx="1160308" cy="329523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 rot="21232795">
                    <a:off x="1817625" y="2392174"/>
                    <a:ext cx="797943" cy="104316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0" name="Down Arrow 89"/>
                <p:cNvSpPr/>
                <p:nvPr/>
              </p:nvSpPr>
              <p:spPr>
                <a:xfrm rot="15623419">
                  <a:off x="7783731" y="1296847"/>
                  <a:ext cx="170519" cy="266330"/>
                </a:xfrm>
                <a:prstGeom prst="downArrow">
                  <a:avLst>
                    <a:gd name="adj1" fmla="val 0"/>
                    <a:gd name="adj2" fmla="val 142756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5" name="Down Arrow 114"/>
              <p:cNvSpPr/>
              <p:nvPr/>
            </p:nvSpPr>
            <p:spPr>
              <a:xfrm rot="15623419">
                <a:off x="8090886" y="1383200"/>
                <a:ext cx="170519" cy="266330"/>
              </a:xfrm>
              <a:prstGeom prst="downArrow">
                <a:avLst>
                  <a:gd name="adj1" fmla="val 0"/>
                  <a:gd name="adj2" fmla="val 14275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 rot="5400000">
            <a:off x="10483537" y="2490044"/>
            <a:ext cx="1508718" cy="211016"/>
            <a:chOff x="2404314" y="5726295"/>
            <a:chExt cx="1508718" cy="211016"/>
          </a:xfrm>
        </p:grpSpPr>
        <p:cxnSp>
          <p:nvCxnSpPr>
            <p:cNvPr id="118" name="Straight Connector 117"/>
            <p:cNvCxnSpPr/>
            <p:nvPr/>
          </p:nvCxnSpPr>
          <p:spPr>
            <a:xfrm rot="16200000" flipH="1">
              <a:off x="2714350" y="5509066"/>
              <a:ext cx="2149" cy="6222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397876" y="5726295"/>
              <a:ext cx="515156" cy="211016"/>
              <a:chOff x="3475150" y="5726295"/>
              <a:chExt cx="515156" cy="211016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>
                <a:off x="3513788" y="5822278"/>
                <a:ext cx="47651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3475150" y="5726295"/>
                <a:ext cx="180304" cy="2110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 rot="5400000">
            <a:off x="11206984" y="2464410"/>
            <a:ext cx="513010" cy="451187"/>
            <a:chOff x="3000777" y="5370065"/>
            <a:chExt cx="513010" cy="451186"/>
          </a:xfrm>
        </p:grpSpPr>
        <p:cxnSp>
          <p:nvCxnSpPr>
            <p:cNvPr id="123" name="Straight Connector 122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8175084" y="1841192"/>
            <a:ext cx="310962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75" y="2757964"/>
            <a:ext cx="613652" cy="854204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12" y="3102369"/>
            <a:ext cx="1639565" cy="494953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 flipV="1">
            <a:off x="8213183" y="1841192"/>
            <a:ext cx="0" cy="1530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7151128" y="1538151"/>
            <a:ext cx="2153293" cy="1870026"/>
            <a:chOff x="2759290" y="1450862"/>
            <a:chExt cx="2153293" cy="1870026"/>
          </a:xfrm>
        </p:grpSpPr>
        <p:sp>
          <p:nvSpPr>
            <p:cNvPr id="131" name="Rounded Rectangle 130"/>
            <p:cNvSpPr/>
            <p:nvPr/>
          </p:nvSpPr>
          <p:spPr>
            <a:xfrm>
              <a:off x="2759290" y="1450862"/>
              <a:ext cx="2153293" cy="1870026"/>
            </a:xfrm>
            <a:prstGeom prst="roundRect">
              <a:avLst/>
            </a:prstGeom>
            <a:ln w="381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753637" y="2332958"/>
              <a:ext cx="126217" cy="1257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 rot="7803340">
            <a:off x="10999304" y="2487145"/>
            <a:ext cx="513010" cy="451187"/>
            <a:chOff x="3000777" y="5370065"/>
            <a:chExt cx="513010" cy="451186"/>
          </a:xfrm>
        </p:grpSpPr>
        <p:cxnSp>
          <p:nvCxnSpPr>
            <p:cNvPr id="134" name="Straight Connector 133"/>
            <p:cNvCxnSpPr/>
            <p:nvPr/>
          </p:nvCxnSpPr>
          <p:spPr>
            <a:xfrm flipV="1">
              <a:off x="3000777" y="5475574"/>
              <a:ext cx="437882" cy="34567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3333483" y="5370065"/>
              <a:ext cx="180304" cy="211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6" name="Straight Connector 135"/>
          <p:cNvCxnSpPr/>
          <p:nvPr/>
        </p:nvCxnSpPr>
        <p:spPr>
          <a:xfrm flipV="1">
            <a:off x="8213183" y="1890442"/>
            <a:ext cx="0" cy="6222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10420570" y="3371380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Down Arrow 137"/>
          <p:cNvSpPr/>
          <p:nvPr/>
        </p:nvSpPr>
        <p:spPr>
          <a:xfrm rot="16049859">
            <a:off x="9042870" y="1607731"/>
            <a:ext cx="392797" cy="463076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 rot="21331230" flipV="1">
            <a:off x="7509876" y="2172370"/>
            <a:ext cx="1538989" cy="675342"/>
            <a:chOff x="7169349" y="1388794"/>
            <a:chExt cx="1594258" cy="637097"/>
          </a:xfrm>
        </p:grpSpPr>
        <p:sp>
          <p:nvSpPr>
            <p:cNvPr id="140" name="Down Arrow 139"/>
            <p:cNvSpPr/>
            <p:nvPr/>
          </p:nvSpPr>
          <p:spPr>
            <a:xfrm rot="15623419">
              <a:off x="7719725" y="1574177"/>
              <a:ext cx="170519" cy="266330"/>
            </a:xfrm>
            <a:prstGeom prst="downArrow">
              <a:avLst>
                <a:gd name="adj1" fmla="val 0"/>
                <a:gd name="adj2" fmla="val 14275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/>
            <p:cNvGrpSpPr/>
            <p:nvPr/>
          </p:nvGrpSpPr>
          <p:grpSpPr>
            <a:xfrm rot="295525">
              <a:off x="7169349" y="1388794"/>
              <a:ext cx="1594258" cy="637097"/>
              <a:chOff x="7217391" y="1344752"/>
              <a:chExt cx="1594258" cy="637097"/>
            </a:xfrm>
          </p:grpSpPr>
          <p:grpSp>
            <p:nvGrpSpPr>
              <p:cNvPr id="142" name="Group 141"/>
              <p:cNvGrpSpPr/>
              <p:nvPr/>
            </p:nvGrpSpPr>
            <p:grpSpPr>
              <a:xfrm rot="21301623">
                <a:off x="7217391" y="1344752"/>
                <a:ext cx="1594258" cy="637097"/>
                <a:chOff x="7217391" y="1344752"/>
                <a:chExt cx="1594258" cy="637097"/>
              </a:xfrm>
            </p:grpSpPr>
            <p:grpSp>
              <p:nvGrpSpPr>
                <p:cNvPr id="144" name="Group 143"/>
                <p:cNvGrpSpPr/>
                <p:nvPr/>
              </p:nvGrpSpPr>
              <p:grpSpPr>
                <a:xfrm rot="236355">
                  <a:off x="7217391" y="1442854"/>
                  <a:ext cx="1594258" cy="538995"/>
                  <a:chOff x="1329701" y="2198794"/>
                  <a:chExt cx="1594258" cy="538995"/>
                </a:xfrm>
              </p:grpSpPr>
              <p:sp>
                <p:nvSpPr>
                  <p:cNvPr id="146" name="Oval 145"/>
                  <p:cNvSpPr/>
                  <p:nvPr/>
                </p:nvSpPr>
                <p:spPr>
                  <a:xfrm rot="21232795">
                    <a:off x="1329701" y="2198794"/>
                    <a:ext cx="1594258" cy="538995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 rot="21232795">
                    <a:off x="1562495" y="2298960"/>
                    <a:ext cx="1160308" cy="329523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 rot="21232795">
                    <a:off x="1817625" y="2392174"/>
                    <a:ext cx="797943" cy="104316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5" name="Down Arrow 144"/>
                <p:cNvSpPr/>
                <p:nvPr/>
              </p:nvSpPr>
              <p:spPr>
                <a:xfrm rot="15623419">
                  <a:off x="7783731" y="1296847"/>
                  <a:ext cx="170519" cy="266330"/>
                </a:xfrm>
                <a:prstGeom prst="downArrow">
                  <a:avLst>
                    <a:gd name="adj1" fmla="val 0"/>
                    <a:gd name="adj2" fmla="val 142756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3" name="Down Arrow 142"/>
              <p:cNvSpPr/>
              <p:nvPr/>
            </p:nvSpPr>
            <p:spPr>
              <a:xfrm rot="15623419">
                <a:off x="8090886" y="1383200"/>
                <a:ext cx="170519" cy="266330"/>
              </a:xfrm>
              <a:prstGeom prst="downArrow">
                <a:avLst>
                  <a:gd name="adj1" fmla="val 0"/>
                  <a:gd name="adj2" fmla="val 142756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8" name="Straight Connector 127"/>
          <p:cNvCxnSpPr/>
          <p:nvPr/>
        </p:nvCxnSpPr>
        <p:spPr>
          <a:xfrm>
            <a:off x="8175085" y="3371380"/>
            <a:ext cx="8641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479570">
            <a:off x="7805465" y="2060270"/>
            <a:ext cx="869800" cy="681693"/>
            <a:chOff x="9877384" y="4191616"/>
            <a:chExt cx="804311" cy="643727"/>
          </a:xfrm>
        </p:grpSpPr>
        <p:sp>
          <p:nvSpPr>
            <p:cNvPr id="149" name="Oval 148"/>
            <p:cNvSpPr/>
            <p:nvPr/>
          </p:nvSpPr>
          <p:spPr>
            <a:xfrm>
              <a:off x="9877384" y="4662437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003471" y="4676640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9940427" y="4553091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0075586" y="4536280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129992" y="4619396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0252414" y="4632442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0237745" y="4467277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0374836" y="4520238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0429378" y="4630223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flipH="1" flipV="1">
              <a:off x="10510462" y="4467278"/>
              <a:ext cx="125208" cy="21040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0283770" y="4289306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flipH="1" flipV="1">
              <a:off x="10556487" y="4289307"/>
              <a:ext cx="125208" cy="21040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0129071" y="4369587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0175096" y="4191616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flipH="1" flipV="1">
              <a:off x="10447813" y="4191617"/>
              <a:ext cx="125208" cy="21040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9886054" y="4676640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0074698" y="4493136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0120723" y="4315165"/>
              <a:ext cx="180927" cy="15870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 flipH="1" flipV="1">
              <a:off x="10393440" y="4315166"/>
              <a:ext cx="125208" cy="21040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985726" y="3757703"/>
            <a:ext cx="8547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দিক পরিবর্তন করলে কম্পাস কাটার বিক্ষেপ বিপরীত দিক হয়। সুতরাং তড়িৎ প্রবাহের চারদিকে চৌম্বক ক্ষেত্রের সৃষ্টি হয়।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 rot="5124086">
            <a:off x="8458664" y="2224736"/>
            <a:ext cx="830334" cy="312409"/>
            <a:chOff x="3270209" y="1084437"/>
            <a:chExt cx="1785062" cy="434433"/>
          </a:xfrm>
        </p:grpSpPr>
        <p:grpSp>
          <p:nvGrpSpPr>
            <p:cNvPr id="170" name="Group 169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173" name="Isosceles Triangle 172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Isosceles Triangle 173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TextBox 170"/>
            <p:cNvSpPr txBox="1"/>
            <p:nvPr/>
          </p:nvSpPr>
          <p:spPr>
            <a:xfrm rot="16034130">
              <a:off x="3746157" y="984667"/>
              <a:ext cx="274413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 rot="16034130">
              <a:off x="4291277" y="972844"/>
              <a:ext cx="260098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124086">
            <a:off x="1118085" y="2155722"/>
            <a:ext cx="830334" cy="312409"/>
            <a:chOff x="3270209" y="1084437"/>
            <a:chExt cx="1785062" cy="434433"/>
          </a:xfrm>
        </p:grpSpPr>
        <p:grpSp>
          <p:nvGrpSpPr>
            <p:cNvPr id="176" name="Group 175"/>
            <p:cNvGrpSpPr/>
            <p:nvPr/>
          </p:nvGrpSpPr>
          <p:grpSpPr>
            <a:xfrm>
              <a:off x="3270209" y="1084437"/>
              <a:ext cx="1785062" cy="369315"/>
              <a:chOff x="5895120" y="2148208"/>
              <a:chExt cx="2287109" cy="706722"/>
            </a:xfrm>
          </p:grpSpPr>
          <p:sp>
            <p:nvSpPr>
              <p:cNvPr id="179" name="Isosceles Triangle 178"/>
              <p:cNvSpPr/>
              <p:nvPr/>
            </p:nvSpPr>
            <p:spPr>
              <a:xfrm rot="16200000">
                <a:off x="6117270" y="1926058"/>
                <a:ext cx="706722" cy="115102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Isosceles Triangle 179"/>
              <p:cNvSpPr/>
              <p:nvPr/>
            </p:nvSpPr>
            <p:spPr>
              <a:xfrm rot="5400000">
                <a:off x="7288564" y="1931231"/>
                <a:ext cx="636310" cy="115102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 rot="16034130">
              <a:off x="3746157" y="984667"/>
              <a:ext cx="274413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N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 rot="16034130">
              <a:off x="4291277" y="972844"/>
              <a:ext cx="260098" cy="79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S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1067340" y="784764"/>
            <a:ext cx="10006707" cy="584775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জেনে রাখা ভাল: যে অঞ্চলে চৌম্বক বলরেখা ক্রিয়াশীল তাকে চৌম্বক ক্ষেত্র বলে।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091194" y="1506035"/>
            <a:ext cx="2284551" cy="2247242"/>
            <a:chOff x="8081926" y="1443096"/>
            <a:chExt cx="2284550" cy="22472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628" y="2084775"/>
              <a:ext cx="1634848" cy="160556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081926" y="1443096"/>
              <a:ext cx="22727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dirty="0" smtClean="0"/>
                <a:t>চৌম্বক ক্ষেত্র ও তড়িৎ প্রবাহের দিক নির্ণয়ঃ</a:t>
              </a:r>
              <a:endParaRPr lang="en-US" dirty="0"/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5993011" y="3439278"/>
            <a:ext cx="556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বৃদ্ধাঙ্গুল তড়িৎ প্রবাহ এবং অন্য আঙ্গুলগুলি চৌম্বক ক্ষেত্রের দিক নির্দেশ করে।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64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57122 -0.33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165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901 -0.2993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47552 -0.2972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57122 -0.3340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5.18519E-6 L -0.06719 -0.03751 L -0.07891 -0.46251 L -0.07266 -0.56529 L 0.02031 -0.56806 L 0.01875 -0.45001 L 0.01875 -0.45001 L 0.01875 -0.45001 " pathEditMode="relative" ptsTypes="AAAAAAAA">
                                      <p:cBhvr>
                                        <p:cTn id="1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35325 -0.5847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2923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04218 -0.3641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18218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4101 -0.3613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336 -0.50463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-2523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1552 -0.5067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25347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6472 -0.476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2381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4297 -0.473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704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055 -0.4694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23472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16263 -0.4879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24398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20117 -0.449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-22477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15664 -0.4715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-23588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-0.15625 -0.4708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23542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1003 -0.467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2338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6953 -0.4095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0486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17786 -0.4104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20532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8737 -0.4187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2094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16654 -0.42361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2118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16784 -0.391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196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15521 -0.48449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2423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16445 -0.43264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-2164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1582 -0.43171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1597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6224 -0.41412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-20718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8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8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0" presetClass="pat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44444E-6 L 1.25E-6 0.00024 C -0.00065 -0.00509 -0.0013 -0.01018 -0.00195 -0.01527 C -0.00221 -0.01805 -0.00274 -0.02083 -0.00287 -0.02361 C -0.00326 -0.03032 -0.00378 -0.04351 -0.00378 -0.04351 L 1.25E-6 -4.44444E-6 Z " pathEditMode="relative" rAng="0" ptsTypes="AAAAAA">
                                      <p:cBhvr>
                                        <p:cTn id="250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76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00"/>
                            </p:stCondLst>
                            <p:childTnLst>
                              <p:par>
                                <p:cTn id="258" presetID="32" presetClass="emph" presetSubtype="0" repeatCount="1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4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0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6" presetID="32" presetClass="emph" presetSubtype="0" repeatCount="1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6" presetClass="exit" presetSubtype="32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32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2000"/>
                            </p:stCondLst>
                            <p:childTnLst>
                              <p:par>
                                <p:cTn id="4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00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000"/>
                            </p:stCondLst>
                            <p:childTnLst>
                              <p:par>
                                <p:cTn id="4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00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00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0" presetClass="pat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44444E-6 L 1.25E-6 0.00024 C -0.00065 -0.00509 -0.0013 -0.01018 -0.00195 -0.01527 C -0.00221 -0.01805 -0.00274 -0.02083 -0.00287 -0.02361 C -0.00326 -0.03032 -0.00378 -0.04351 -0.00378 -0.04351 L 1.25E-6 -4.44444E-6 Z " pathEditMode="relative" rAng="0" ptsTypes="AAAAAA">
                                      <p:cBhvr>
                                        <p:cTn id="503" dur="3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76"/>
                                    </p:animMotion>
                                  </p:childTnLst>
                                </p:cTn>
                              </p:par>
                              <p:par>
                                <p:cTn id="504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5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0" presetID="26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3" presetID="32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5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3000000">
                                      <p:cBhvr>
                                        <p:cTn id="520" dur="5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8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1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2" grpId="0"/>
      <p:bldP spid="32" grpId="1"/>
      <p:bldP spid="95" grpId="0"/>
      <p:bldP spid="95" grpId="1"/>
      <p:bldP spid="95" grpId="2"/>
      <p:bldP spid="96" grpId="0" animBg="1"/>
      <p:bldP spid="96" grpId="1" animBg="1"/>
      <p:bldP spid="96" grpId="2" animBg="1"/>
      <p:bldP spid="96" grpId="3" animBg="1"/>
      <p:bldP spid="97" grpId="0" animBg="1"/>
      <p:bldP spid="97" grpId="1" animBg="1"/>
      <p:bldP spid="97" grpId="2" animBg="1"/>
      <p:bldP spid="97" grpId="3" animBg="1"/>
      <p:bldP spid="98" grpId="0" animBg="1"/>
      <p:bldP spid="98" grpId="1" animBg="1"/>
      <p:bldP spid="98" grpId="2" animBg="1"/>
      <p:bldP spid="98" grpId="3" animBg="1"/>
      <p:bldP spid="99" grpId="0" animBg="1"/>
      <p:bldP spid="99" grpId="1" animBg="1"/>
      <p:bldP spid="99" grpId="2" animBg="1"/>
      <p:bldP spid="99" grpId="3" animBg="1"/>
      <p:bldP spid="100" grpId="0" animBg="1"/>
      <p:bldP spid="100" grpId="1" animBg="1"/>
      <p:bldP spid="100" grpId="2" animBg="1"/>
      <p:bldP spid="100" grpId="3" animBg="1"/>
      <p:bldP spid="101" grpId="0" animBg="1"/>
      <p:bldP spid="101" grpId="1" animBg="1"/>
      <p:bldP spid="101" grpId="2" animBg="1"/>
      <p:bldP spid="101" grpId="3" animBg="1"/>
      <p:bldP spid="102" grpId="0" animBg="1"/>
      <p:bldP spid="102" grpId="1" animBg="1"/>
      <p:bldP spid="102" grpId="2" animBg="1"/>
      <p:bldP spid="102" grpId="3" animBg="1"/>
      <p:bldP spid="103" grpId="0" animBg="1"/>
      <p:bldP spid="103" grpId="1" animBg="1"/>
      <p:bldP spid="103" grpId="2" animBg="1"/>
      <p:bldP spid="103" grpId="3" animBg="1"/>
      <p:bldP spid="104" grpId="0" animBg="1"/>
      <p:bldP spid="104" grpId="1" animBg="1"/>
      <p:bldP spid="104" grpId="2" animBg="1"/>
      <p:bldP spid="104" grpId="3" animBg="1"/>
      <p:bldP spid="105" grpId="0" animBg="1"/>
      <p:bldP spid="105" grpId="1" animBg="1"/>
      <p:bldP spid="105" grpId="2" animBg="1"/>
      <p:bldP spid="105" grpId="3" animBg="1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7" grpId="2" animBg="1"/>
      <p:bldP spid="107" grpId="3" animBg="1"/>
      <p:bldP spid="108" grpId="0" animBg="1"/>
      <p:bldP spid="108" grpId="1" animBg="1"/>
      <p:bldP spid="108" grpId="2" animBg="1"/>
      <p:bldP spid="108" grpId="3" animBg="1"/>
      <p:bldP spid="109" grpId="0" animBg="1"/>
      <p:bldP spid="109" grpId="1" animBg="1"/>
      <p:bldP spid="109" grpId="2" animBg="1"/>
      <p:bldP spid="109" grpId="3" animBg="1"/>
      <p:bldP spid="110" grpId="0" animBg="1"/>
      <p:bldP spid="110" grpId="1" animBg="1"/>
      <p:bldP spid="110" grpId="2" animBg="1"/>
      <p:bldP spid="110" grpId="3" animBg="1"/>
      <p:bldP spid="111" grpId="0" animBg="1"/>
      <p:bldP spid="111" grpId="1" animBg="1"/>
      <p:bldP spid="111" grpId="2" animBg="1"/>
      <p:bldP spid="111" grpId="3" animBg="1"/>
      <p:bldP spid="112" grpId="0" animBg="1"/>
      <p:bldP spid="112" grpId="1" animBg="1"/>
      <p:bldP spid="112" grpId="2" animBg="1"/>
      <p:bldP spid="112" grpId="3" animBg="1"/>
      <p:bldP spid="113" grpId="0" animBg="1"/>
      <p:bldP spid="113" grpId="1" animBg="1"/>
      <p:bldP spid="113" grpId="2" animBg="1"/>
      <p:bldP spid="113" grpId="3" animBg="1"/>
      <p:bldP spid="114" grpId="0" animBg="1"/>
      <p:bldP spid="114" grpId="1" animBg="1"/>
      <p:bldP spid="114" grpId="2" animBg="1"/>
      <p:bldP spid="114" grpId="3" animBg="1"/>
      <p:bldP spid="70" grpId="0"/>
      <p:bldP spid="70" grpId="2"/>
      <p:bldP spid="5" grpId="0" animBg="1"/>
      <p:bldP spid="5" grpId="1" animBg="1"/>
      <p:bldP spid="138" grpId="0" animBg="1"/>
      <p:bldP spid="138" grpId="1" animBg="1"/>
      <p:bldP spid="138" grpId="2" animBg="1"/>
      <p:bldP spid="168" grpId="0"/>
      <p:bldP spid="168" grpId="2"/>
      <p:bldP spid="181" grpId="0" animBg="1"/>
      <p:bldP spid="1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8" y="325463"/>
            <a:ext cx="6523063" cy="4886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76419" y="1066800"/>
            <a:ext cx="1531620" cy="1219200"/>
            <a:chOff x="3690719" y="1066800"/>
            <a:chExt cx="1531620" cy="1219200"/>
          </a:xfrm>
        </p:grpSpPr>
        <p:sp>
          <p:nvSpPr>
            <p:cNvPr id="11" name="TextBox 10"/>
            <p:cNvSpPr txBox="1"/>
            <p:nvPr/>
          </p:nvSpPr>
          <p:spPr>
            <a:xfrm>
              <a:off x="3744059" y="1066800"/>
              <a:ext cx="1478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দন্ড চুম্বক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90719" y="1569720"/>
              <a:ext cx="591721" cy="7162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760469" y="3103604"/>
            <a:ext cx="2717701" cy="1033230"/>
            <a:chOff x="3423409" y="723820"/>
            <a:chExt cx="2717701" cy="1033230"/>
          </a:xfrm>
        </p:grpSpPr>
        <p:sp>
          <p:nvSpPr>
            <p:cNvPr id="16" name="TextBox 15"/>
            <p:cNvSpPr txBox="1"/>
            <p:nvPr/>
          </p:nvSpPr>
          <p:spPr>
            <a:xfrm>
              <a:off x="3423409" y="1110719"/>
              <a:ext cx="2717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প্লাস্টিকের ঢাকনা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4603290" y="723820"/>
              <a:ext cx="723509" cy="49659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985189" y="2286000"/>
            <a:ext cx="4406712" cy="2308324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ঢাকনার উপর ছিটানো লোহার গুড়া বক্ররেখার আকারে সজ্জিত হয়ে এক মেরু থেকে অন্য মেরু পর্যন্ত চলে গেছে।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7673" y="1066802"/>
            <a:ext cx="4171027" cy="646331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কী দেখতে পেলে?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823533" y="5261825"/>
            <a:ext cx="10492483" cy="1310640"/>
            <a:chOff x="1218273" y="5261825"/>
            <a:chExt cx="10492482" cy="1310640"/>
          </a:xfrm>
        </p:grpSpPr>
        <p:sp>
          <p:nvSpPr>
            <p:cNvPr id="23" name="TextBox 22"/>
            <p:cNvSpPr txBox="1"/>
            <p:nvPr/>
          </p:nvSpPr>
          <p:spPr>
            <a:xfrm>
              <a:off x="2035823" y="5316981"/>
              <a:ext cx="9674932" cy="12003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bn-BD" sz="3600" dirty="0">
                  <a:latin typeface="NikoshBAN" panose="02000000000000000000" pitchFamily="2" charset="0"/>
                  <a:cs typeface="NikoshBAN" panose="02000000000000000000" pitchFamily="2" charset="0"/>
                </a:rPr>
                <a:t>চুম্বকের যে অদৃশ্য বল লোহার গুড়াকে বক্ররেখার আকারে বিন্যস্ত করে তাকে চৌম্বক বলরেখা বলে।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6200000">
              <a:off x="971728" y="5508370"/>
              <a:ext cx="1310640" cy="817550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58107" y="2286000"/>
            <a:ext cx="4406712" cy="2308324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বক্ররেখার সংখ্যা দুই প্রান্তে বেশি এবং মধ্যখানে খুবই কম। কাজেই দন্ড চুম্বকের আকর্ষণ ক্ষমতা দুই প্রান্তে বেশি।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96511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1160" y="3718569"/>
            <a:ext cx="753811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তড়িৎ প্রবাহের চৌম্বক ক্রিয়া কে আবিষ্কার করেন?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1161" y="4620616"/>
            <a:ext cx="634988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তাড়িত চৌম্বক ক্রিয়া কী তা বুঝিয়ে বল।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43692" y="1039391"/>
            <a:ext cx="3289109" cy="1064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</a:t>
            </a:r>
            <a:r>
              <a:rPr lang="bn-BD" sz="6600" dirty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66" y="953177"/>
            <a:ext cx="1531155" cy="2022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1161" y="5522662"/>
            <a:ext cx="513908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চৌম্বক ক্ষেত্র কী তা ব্যাখ্যা কর।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5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545</Words>
  <Application>Microsoft Office PowerPoint</Application>
  <PresentationFormat>Widescreen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Wingdings</vt:lpstr>
      <vt:lpstr>Vrinda</vt:lpstr>
      <vt:lpstr>Verdana</vt:lpstr>
      <vt:lpstr>Calibri</vt:lpstr>
      <vt:lpstr>Calibri Light</vt:lpstr>
      <vt:lpstr>Times New Roman</vt:lpstr>
      <vt:lpstr>Garamond</vt:lpstr>
      <vt:lpstr>NikoshBAN</vt:lpstr>
      <vt:lpstr>Book Antiqua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904</cp:revision>
  <dcterms:created xsi:type="dcterms:W3CDTF">2016-06-18T01:08:06Z</dcterms:created>
  <dcterms:modified xsi:type="dcterms:W3CDTF">2024-11-27T14:45:54Z</dcterms:modified>
</cp:coreProperties>
</file>